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"/><Relationship Id="rId3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Relationship Id="rId3" Type="http://schemas.openxmlformats.org/officeDocument/2006/relationships/image" Target="../media/image11.png"/><Relationship Id="rId4" Type="http://schemas.openxmlformats.org/officeDocument/2006/relationships/image" Target="../media/image11.tif"/><Relationship Id="rId5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basics</a:t>
            </a:r>
          </a:p>
        </p:txBody>
      </p:sp>
      <p:sp>
        <p:nvSpPr>
          <p:cNvPr id="159" name="Hadoop ecosystem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defTabSz="397763">
              <a:defRPr spc="69" sz="3480"/>
            </a:pPr>
            <a:r>
              <a:t>Hadoop ecosystem</a:t>
            </a:r>
          </a:p>
        </p:txBody>
      </p:sp>
      <p:grpSp>
        <p:nvGrpSpPr>
          <p:cNvPr id="162" name="Image"/>
          <p:cNvGrpSpPr/>
          <p:nvPr/>
        </p:nvGrpSpPr>
        <p:grpSpPr>
          <a:xfrm>
            <a:off x="360554" y="3141306"/>
            <a:ext cx="12283692" cy="6442788"/>
            <a:chOff x="0" y="0"/>
            <a:chExt cx="12283690" cy="6442786"/>
          </a:xfrm>
        </p:grpSpPr>
        <p:pic>
          <p:nvPicPr>
            <p:cNvPr id="16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2029691" cy="611258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0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283691" cy="644278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Ya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Yarn</a:t>
            </a:r>
          </a:p>
        </p:txBody>
      </p:sp>
      <p:sp>
        <p:nvSpPr>
          <p:cNvPr id="207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8013" y="5439587"/>
            <a:ext cx="9828774" cy="36857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95959" y="2171700"/>
            <a:ext cx="6212882" cy="29122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Hive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Hive basics</a:t>
            </a:r>
          </a:p>
        </p:txBody>
      </p:sp>
      <p:sp>
        <p:nvSpPr>
          <p:cNvPr id="212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grpSp>
        <p:nvGrpSpPr>
          <p:cNvPr id="215" name="Image"/>
          <p:cNvGrpSpPr/>
          <p:nvPr/>
        </p:nvGrpSpPr>
        <p:grpSpPr>
          <a:xfrm>
            <a:off x="2017543" y="1936211"/>
            <a:ext cx="8969714" cy="7430578"/>
            <a:chOff x="0" y="0"/>
            <a:chExt cx="8969713" cy="7430577"/>
          </a:xfrm>
        </p:grpSpPr>
        <p:pic>
          <p:nvPicPr>
            <p:cNvPr id="21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8715714" cy="71003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3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969714" cy="743057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qoop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Sqoop basics</a:t>
            </a:r>
          </a:p>
        </p:txBody>
      </p:sp>
      <p:sp>
        <p:nvSpPr>
          <p:cNvPr id="218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grpSp>
        <p:nvGrpSpPr>
          <p:cNvPr id="221" name="Image"/>
          <p:cNvGrpSpPr/>
          <p:nvPr/>
        </p:nvGrpSpPr>
        <p:grpSpPr>
          <a:xfrm>
            <a:off x="589009" y="2710802"/>
            <a:ext cx="6005591" cy="5887017"/>
            <a:chOff x="0" y="0"/>
            <a:chExt cx="6005590" cy="5887015"/>
          </a:xfrm>
        </p:grpSpPr>
        <p:pic>
          <p:nvPicPr>
            <p:cNvPr id="22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751591" cy="55568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9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005591" cy="5887016"/>
            </a:xfrm>
            <a:prstGeom prst="rect">
              <a:avLst/>
            </a:prstGeom>
            <a:effectLst/>
          </p:spPr>
        </p:pic>
      </p:grpSp>
      <p:grpSp>
        <p:nvGrpSpPr>
          <p:cNvPr id="224" name="Image"/>
          <p:cNvGrpSpPr/>
          <p:nvPr/>
        </p:nvGrpSpPr>
        <p:grpSpPr>
          <a:xfrm>
            <a:off x="6611374" y="2716326"/>
            <a:ext cx="6005592" cy="5875969"/>
            <a:chOff x="0" y="0"/>
            <a:chExt cx="6005590" cy="5875968"/>
          </a:xfrm>
        </p:grpSpPr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5751591" cy="554576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2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005591" cy="587596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HBase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HBase basics</a:t>
            </a:r>
          </a:p>
        </p:txBody>
      </p:sp>
      <p:sp>
        <p:nvSpPr>
          <p:cNvPr id="227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grpSp>
        <p:nvGrpSpPr>
          <p:cNvPr id="230" name="Image"/>
          <p:cNvGrpSpPr/>
          <p:nvPr/>
        </p:nvGrpSpPr>
        <p:grpSpPr>
          <a:xfrm>
            <a:off x="1905070" y="2130149"/>
            <a:ext cx="9194660" cy="7042702"/>
            <a:chOff x="0" y="0"/>
            <a:chExt cx="9194659" cy="7042701"/>
          </a:xfrm>
        </p:grpSpPr>
        <p:pic>
          <p:nvPicPr>
            <p:cNvPr id="22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8940660" cy="67125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8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194660" cy="704270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park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Spark basics</a:t>
            </a:r>
          </a:p>
        </p:txBody>
      </p:sp>
      <p:sp>
        <p:nvSpPr>
          <p:cNvPr id="233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1612" y="1949450"/>
            <a:ext cx="7641576" cy="7251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Hadoop 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Hadoop history</a:t>
            </a:r>
          </a:p>
        </p:txBody>
      </p:sp>
      <p:sp>
        <p:nvSpPr>
          <p:cNvPr id="165" name="2002 – запуск проекта Nut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2002 – запуск проекта </a:t>
            </a:r>
            <a:r>
              <a:t>Nutch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2003 – </a:t>
            </a:r>
            <a:r>
              <a:t>публикация с</a:t>
            </a:r>
            <a:r>
              <a:t> </a:t>
            </a:r>
            <a:r>
              <a:t>описанием </a:t>
            </a:r>
            <a:r>
              <a:t>GFS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2004 – </a:t>
            </a:r>
            <a:r>
              <a:t>создание </a:t>
            </a:r>
            <a:r>
              <a:t>NDFS (Nutch Distributed File System)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2004 – публикация </a:t>
            </a:r>
            <a:r>
              <a:t>Google </a:t>
            </a:r>
            <a:r>
              <a:t>и </a:t>
            </a:r>
            <a:r>
              <a:t>MapReduce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2005 – </a:t>
            </a:r>
            <a:r>
              <a:t>реализация </a:t>
            </a:r>
            <a:r>
              <a:t>MR </a:t>
            </a:r>
            <a:r>
              <a:t>в </a:t>
            </a:r>
            <a:r>
              <a:t>Nutch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2006 – выделение проекта </a:t>
            </a:r>
            <a:r>
              <a:t>Hadoop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2008 – </a:t>
            </a:r>
            <a:r>
              <a:t>выход </a:t>
            </a:r>
            <a:r>
              <a:t>Hadoop </a:t>
            </a:r>
            <a:r>
              <a:t>в лидеры </a:t>
            </a:r>
            <a:r>
              <a:t>ASF </a:t>
            </a:r>
            <a:r>
              <a:t>(</a:t>
            </a:r>
            <a:r>
              <a:t>Apache Software Foundation</a:t>
            </a:r>
            <a:r>
              <a:t>)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2008 - Apache Pig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2010 - выделение проекта HBase (ноябрь - Facebook messages)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2012 - Apache Impala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2012 - Apache Scoop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2012 - Apache Accumulo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2013 - Apache Kafka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2013 - Apache YARN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2013 - Apache Hive</a:t>
            </a:r>
          </a:p>
          <a:p>
            <a:pPr marL="325755" indent="-325755" defTabSz="868680">
              <a:lnSpc>
                <a:spcPct val="90000"/>
              </a:lnSpc>
              <a:spcBef>
                <a:spcPts val="600"/>
              </a:spcBef>
              <a:buClrTx/>
              <a:buSzPct val="100000"/>
              <a:buFont typeface="Arial"/>
              <a:defRPr spc="0" sz="237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2013 - Apache Spark (начало работы в 2009)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adoop world 1.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Hadoop world 1.0</a:t>
            </a:r>
          </a:p>
        </p:txBody>
      </p:sp>
      <p:sp>
        <p:nvSpPr>
          <p:cNvPr id="168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grpSp>
        <p:nvGrpSpPr>
          <p:cNvPr id="171" name="Image"/>
          <p:cNvGrpSpPr/>
          <p:nvPr/>
        </p:nvGrpSpPr>
        <p:grpSpPr>
          <a:xfrm>
            <a:off x="594835" y="2007411"/>
            <a:ext cx="11815130" cy="7288178"/>
            <a:chOff x="0" y="0"/>
            <a:chExt cx="11815128" cy="7288176"/>
          </a:xfrm>
        </p:grpSpPr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561129" cy="695797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815129" cy="728817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adoop world 201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Hadoop world 2017</a:t>
            </a:r>
          </a:p>
        </p:txBody>
      </p:sp>
      <p:sp>
        <p:nvSpPr>
          <p:cNvPr id="174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grpSp>
        <p:nvGrpSpPr>
          <p:cNvPr id="177" name="Image"/>
          <p:cNvGrpSpPr/>
          <p:nvPr/>
        </p:nvGrpSpPr>
        <p:grpSpPr>
          <a:xfrm>
            <a:off x="518608" y="2188222"/>
            <a:ext cx="11967584" cy="6926556"/>
            <a:chOff x="0" y="0"/>
            <a:chExt cx="11967583" cy="6926554"/>
          </a:xfrm>
        </p:grpSpPr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713584" cy="65963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5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967584" cy="692655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Hadoop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Hadoop basics</a:t>
            </a:r>
          </a:p>
        </p:txBody>
      </p:sp>
      <p:sp>
        <p:nvSpPr>
          <p:cNvPr id="180" name="Hadoop Distributed File System (HDFS)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199" indent="-317499">
              <a:lnSpc>
                <a:spcPts val="7400"/>
              </a:lnSpc>
              <a:spcBef>
                <a:spcPts val="10000"/>
              </a:spcBef>
              <a:buClr>
                <a:srgbClr val="444444"/>
              </a:buClr>
              <a:buSzPct val="100000"/>
              <a:buFont typeface="Helvetica Neue"/>
              <a:buAutoNum type="arabicPeriod" startAt="1"/>
              <a:defRPr spc="0" sz="45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Hadoop Distributed File System (HDFS): </a:t>
            </a:r>
          </a:p>
          <a:p>
            <a:pPr marL="457199" indent="-317499">
              <a:lnSpc>
                <a:spcPts val="7400"/>
              </a:lnSpc>
              <a:spcBef>
                <a:spcPts val="10000"/>
              </a:spcBef>
              <a:buClr>
                <a:srgbClr val="444444"/>
              </a:buClr>
              <a:buSzPct val="100000"/>
              <a:buFont typeface="Helvetica Neue"/>
              <a:buAutoNum type="arabicPeriod" startAt="1"/>
              <a:defRPr spc="0" sz="45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Hadoop YARN</a:t>
            </a:r>
          </a:p>
          <a:p>
            <a:pPr marL="457199" indent="-317499">
              <a:lnSpc>
                <a:spcPts val="7400"/>
              </a:lnSpc>
              <a:spcBef>
                <a:spcPts val="10000"/>
              </a:spcBef>
              <a:buClr>
                <a:srgbClr val="444444"/>
              </a:buClr>
              <a:buSzPct val="100000"/>
              <a:buFont typeface="Helvetica Neue"/>
              <a:buAutoNum type="arabicPeriod" startAt="1"/>
              <a:defRPr spc="0" sz="45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Hadoop MapReduce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HDFS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HDFS basics</a:t>
            </a:r>
          </a:p>
        </p:txBody>
      </p:sp>
      <p:sp>
        <p:nvSpPr>
          <p:cNvPr id="183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grpSp>
        <p:nvGrpSpPr>
          <p:cNvPr id="186" name="image2.png"/>
          <p:cNvGrpSpPr/>
          <p:nvPr/>
        </p:nvGrpSpPr>
        <p:grpSpPr>
          <a:xfrm>
            <a:off x="1438018" y="2001396"/>
            <a:ext cx="10128764" cy="7147808"/>
            <a:chOff x="0" y="0"/>
            <a:chExt cx="10128763" cy="7147806"/>
          </a:xfrm>
        </p:grpSpPr>
        <p:pic>
          <p:nvPicPr>
            <p:cNvPr id="185" name="image2.png" descr="image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9874764" cy="68176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4" name="image2.png" descr="image2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128764" cy="71478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Yarn ba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Yarn basics</a:t>
            </a:r>
          </a:p>
        </p:txBody>
      </p:sp>
      <p:sp>
        <p:nvSpPr>
          <p:cNvPr id="189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grpSp>
        <p:nvGrpSpPr>
          <p:cNvPr id="192" name="Image"/>
          <p:cNvGrpSpPr/>
          <p:nvPr/>
        </p:nvGrpSpPr>
        <p:grpSpPr>
          <a:xfrm>
            <a:off x="673100" y="2702258"/>
            <a:ext cx="11658600" cy="5746084"/>
            <a:chOff x="0" y="0"/>
            <a:chExt cx="11658600" cy="5746082"/>
          </a:xfrm>
        </p:grpSpPr>
        <p:pic>
          <p:nvPicPr>
            <p:cNvPr id="19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1404600" cy="541588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0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658600" cy="574608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MR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MR 1</a:t>
            </a:r>
          </a:p>
        </p:txBody>
      </p:sp>
      <p:sp>
        <p:nvSpPr>
          <p:cNvPr id="195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grpSp>
        <p:nvGrpSpPr>
          <p:cNvPr id="198" name="Image"/>
          <p:cNvGrpSpPr/>
          <p:nvPr/>
        </p:nvGrpSpPr>
        <p:grpSpPr>
          <a:xfrm>
            <a:off x="1703768" y="2140058"/>
            <a:ext cx="9597264" cy="6870484"/>
            <a:chOff x="0" y="0"/>
            <a:chExt cx="9597263" cy="6870483"/>
          </a:xfrm>
        </p:grpSpPr>
        <p:pic>
          <p:nvPicPr>
            <p:cNvPr id="19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9343264" cy="65402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6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597264" cy="68704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Yarn (MR 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Yarn (MR 2)</a:t>
            </a:r>
          </a:p>
        </p:txBody>
      </p:sp>
      <p:sp>
        <p:nvSpPr>
          <p:cNvPr id="201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1479">
              <a:defRPr spc="210" sz="2340"/>
            </a:pPr>
          </a:p>
        </p:txBody>
      </p:sp>
      <p:grpSp>
        <p:nvGrpSpPr>
          <p:cNvPr id="204" name="Image"/>
          <p:cNvGrpSpPr/>
          <p:nvPr/>
        </p:nvGrpSpPr>
        <p:grpSpPr>
          <a:xfrm>
            <a:off x="2051050" y="2004774"/>
            <a:ext cx="8902700" cy="7141052"/>
            <a:chOff x="0" y="0"/>
            <a:chExt cx="8902700" cy="7141050"/>
          </a:xfrm>
        </p:grpSpPr>
        <p:pic>
          <p:nvPicPr>
            <p:cNvPr id="203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8648700" cy="681085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2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902700" cy="714105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